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797675" cy="9926638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>
        <p:scale>
          <a:sx n="103" d="100"/>
          <a:sy n="103" d="100"/>
        </p:scale>
        <p:origin x="-2688" y="-31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26.03.2015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339731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26.03.2015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601591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26.03.2015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15207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26.03.2015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159914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26.03.2015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936922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26.03.2015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665264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26.03.2015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904064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26.03.2015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64225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26.03.2015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43463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26.03.2015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926016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26.03.2015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465580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E6A512-E3C9-41FC-957B-4D9BC3D884D4}" type="datetimeFigureOut">
              <a:rPr lang="de-DE" smtClean="0"/>
              <a:t>26.03.2015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20451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pieren 2"/>
          <p:cNvGrpSpPr/>
          <p:nvPr/>
        </p:nvGrpSpPr>
        <p:grpSpPr>
          <a:xfrm>
            <a:off x="406490" y="1641374"/>
            <a:ext cx="5973198" cy="4780935"/>
            <a:chOff x="988192" y="1751057"/>
            <a:chExt cx="5973198" cy="4780935"/>
          </a:xfrm>
        </p:grpSpPr>
        <p:sp>
          <p:nvSpPr>
            <p:cNvPr id="19" name="Textfeld 18"/>
            <p:cNvSpPr txBox="1"/>
            <p:nvPr/>
          </p:nvSpPr>
          <p:spPr>
            <a:xfrm>
              <a:off x="988192" y="3909272"/>
              <a:ext cx="1596912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0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rabbit</a:t>
              </a:r>
              <a:r>
                <a:rPr lang="de-DE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anti-human NRP-1</a:t>
              </a:r>
              <a:endParaRPr lang="de-DE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" name="Textfeld 17"/>
            <p:cNvSpPr txBox="1"/>
            <p:nvPr/>
          </p:nvSpPr>
          <p:spPr>
            <a:xfrm>
              <a:off x="4008208" y="3892381"/>
              <a:ext cx="1596912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0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rabbit</a:t>
              </a:r>
              <a:r>
                <a:rPr lang="de-DE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anti-human NRP-1</a:t>
              </a:r>
              <a:endParaRPr lang="de-DE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" name="Textfeld 12"/>
            <p:cNvSpPr txBox="1"/>
            <p:nvPr/>
          </p:nvSpPr>
          <p:spPr>
            <a:xfrm>
              <a:off x="2361304" y="6285771"/>
              <a:ext cx="3251211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Control (</a:t>
              </a:r>
              <a:r>
                <a:rPr lang="de-DE" sz="10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goat</a:t>
              </a:r>
              <a:r>
                <a:rPr lang="de-DE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anti-</a:t>
              </a:r>
              <a:r>
                <a:rPr lang="de-DE" sz="10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rabbit</a:t>
              </a:r>
              <a:r>
                <a:rPr lang="de-DE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de-DE" sz="10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IgG</a:t>
              </a:r>
              <a:r>
                <a:rPr lang="de-DE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ALEXA </a:t>
              </a:r>
              <a:r>
                <a:rPr lang="de-DE" sz="10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Flour</a:t>
              </a:r>
              <a:r>
                <a:rPr lang="de-DE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488; 1:600) </a:t>
              </a:r>
              <a:endParaRPr lang="de-DE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22" name="Grafik 2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7267" y="1751057"/>
              <a:ext cx="2888324" cy="2160000"/>
            </a:xfrm>
            <a:prstGeom prst="rect">
              <a:avLst/>
            </a:prstGeom>
          </p:spPr>
        </p:pic>
        <p:pic>
          <p:nvPicPr>
            <p:cNvPr id="23" name="Grafik 2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37190" y="1751057"/>
              <a:ext cx="2888324" cy="2160000"/>
            </a:xfrm>
            <a:prstGeom prst="rect">
              <a:avLst/>
            </a:prstGeom>
          </p:spPr>
        </p:pic>
        <p:pic>
          <p:nvPicPr>
            <p:cNvPr id="24" name="Grafik 2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7267" y="4134270"/>
              <a:ext cx="2888324" cy="2160000"/>
            </a:xfrm>
            <a:prstGeom prst="rect">
              <a:avLst/>
            </a:prstGeom>
          </p:spPr>
        </p:pic>
        <p:pic>
          <p:nvPicPr>
            <p:cNvPr id="25" name="Grafik 2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3066" y="4128730"/>
              <a:ext cx="2888324" cy="2160000"/>
            </a:xfrm>
            <a:prstGeom prst="rect">
              <a:avLst/>
            </a:prstGeom>
          </p:spPr>
        </p:pic>
      </p:grpSp>
      <p:grpSp>
        <p:nvGrpSpPr>
          <p:cNvPr id="11" name="Group 3"/>
          <p:cNvGrpSpPr>
            <a:grpSpLocks/>
          </p:cNvGrpSpPr>
          <p:nvPr/>
        </p:nvGrpSpPr>
        <p:grpSpPr bwMode="auto">
          <a:xfrm>
            <a:off x="296916" y="130968"/>
            <a:ext cx="8445501" cy="6596063"/>
            <a:chOff x="173" y="66"/>
            <a:chExt cx="5320" cy="4155"/>
          </a:xfrm>
        </p:grpSpPr>
        <p:grpSp>
          <p:nvGrpSpPr>
            <p:cNvPr id="12" name="Group 4"/>
            <p:cNvGrpSpPr>
              <a:grpSpLocks/>
            </p:cNvGrpSpPr>
            <p:nvPr/>
          </p:nvGrpSpPr>
          <p:grpSpPr bwMode="auto">
            <a:xfrm>
              <a:off x="210" y="66"/>
              <a:ext cx="5283" cy="480"/>
              <a:chOff x="189" y="48"/>
              <a:chExt cx="5283" cy="480"/>
            </a:xfrm>
          </p:grpSpPr>
          <p:sp>
            <p:nvSpPr>
              <p:cNvPr id="15" name="Line 5"/>
              <p:cNvSpPr>
                <a:spLocks noChangeShapeType="1"/>
              </p:cNvSpPr>
              <p:nvPr/>
            </p:nvSpPr>
            <p:spPr bwMode="auto">
              <a:xfrm>
                <a:off x="240" y="480"/>
                <a:ext cx="523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>
                <a:defPPr>
                  <a:defRPr lang="de-DE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de-DE"/>
              </a:p>
            </p:txBody>
          </p:sp>
          <p:pic>
            <p:nvPicPr>
              <p:cNvPr id="17" name="Picture 6"/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20" y="48"/>
                <a:ext cx="304" cy="4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0" name="Text Box 7"/>
              <p:cNvSpPr txBox="1">
                <a:spLocks noChangeArrowheads="1"/>
              </p:cNvSpPr>
              <p:nvPr/>
            </p:nvSpPr>
            <p:spPr bwMode="auto">
              <a:xfrm>
                <a:off x="189" y="288"/>
                <a:ext cx="929" cy="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defPPr>
                  <a:defRPr lang="de-DE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eaLnBrk="1" hangingPunct="1"/>
                <a:r>
                  <a:rPr lang="de-DE" sz="1400" b="1" dirty="0" smtClean="0">
                    <a:latin typeface="Times New Roman" pitchFamily="18" charset="0"/>
                  </a:rPr>
                  <a:t>Reliatech </a:t>
                </a:r>
                <a:r>
                  <a:rPr lang="de-DE" sz="1400" b="1" dirty="0">
                    <a:latin typeface="Times New Roman" pitchFamily="18" charset="0"/>
                  </a:rPr>
                  <a:t>GmbH</a:t>
                </a:r>
              </a:p>
            </p:txBody>
          </p:sp>
        </p:grpSp>
        <p:sp>
          <p:nvSpPr>
            <p:cNvPr id="14" name="Text Box 10"/>
            <p:cNvSpPr txBox="1">
              <a:spLocks noChangeArrowheads="1"/>
            </p:cNvSpPr>
            <p:nvPr/>
          </p:nvSpPr>
          <p:spPr bwMode="auto">
            <a:xfrm>
              <a:off x="173" y="4066"/>
              <a:ext cx="1736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</p:grpSp>
      <p:sp>
        <p:nvSpPr>
          <p:cNvPr id="21" name="Textfeld 1"/>
          <p:cNvSpPr txBox="1">
            <a:spLocks noChangeArrowheads="1"/>
          </p:cNvSpPr>
          <p:nvPr/>
        </p:nvSpPr>
        <p:spPr bwMode="auto">
          <a:xfrm>
            <a:off x="488950" y="919956"/>
            <a:ext cx="8305799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/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Mouse anti-human 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Neuropilin-1 (NRP-1)</a:t>
            </a:r>
            <a:endParaRPr lang="de-DE" b="1" u="sng" dirty="0" smtClean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r>
              <a:rPr lang="de-DE" sz="12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200" dirty="0" err="1" smtClean="0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200" dirty="0" smtClean="0">
                <a:latin typeface="Times New Roman" pitchFamily="18" charset="0"/>
                <a:cs typeface="Times New Roman" pitchFamily="18" charset="0"/>
              </a:rPr>
              <a:t># </a:t>
            </a:r>
            <a:r>
              <a:rPr lang="de-DE" sz="1200" dirty="0" smtClean="0">
                <a:latin typeface="Times New Roman" pitchFamily="18" charset="0"/>
                <a:cs typeface="Times New Roman" pitchFamily="18" charset="0"/>
              </a:rPr>
              <a:t>102-PA23AG [5 µg/ml]; NHDF)</a:t>
            </a:r>
            <a:endParaRPr lang="de-DE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Textfeld 5"/>
          <p:cNvSpPr txBox="1">
            <a:spLocks noChangeArrowheads="1"/>
          </p:cNvSpPr>
          <p:nvPr/>
        </p:nvSpPr>
        <p:spPr bwMode="auto">
          <a:xfrm>
            <a:off x="6444208" y="1554912"/>
            <a:ext cx="2350543" cy="24929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Immunofluorescence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staining of human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Neuropilin-1 (NRP-1) (#102-PA23AG)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primary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normal human fibroblasts (NHDF) using a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polyclonal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antibody directed against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extracellular domain of human NRP-1.</a:t>
            </a:r>
          </a:p>
          <a:p>
            <a:pPr algn="just"/>
            <a:endParaRPr lang="en-US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 secondary antibody goat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anti-rabbit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ALEXA Flour 488 (</a:t>
            </a:r>
            <a:r>
              <a:rPr lang="en-US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Dianova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 1:600) was used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IF_LEC1406-01]</a:t>
            </a:r>
            <a:endParaRPr lang="en-US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400" dirty="0">
              <a:cs typeface="Arial" charset="0"/>
            </a:endParaRPr>
          </a:p>
          <a:p>
            <a:pPr algn="just" eaLnBrk="1" hangingPunct="1"/>
            <a:r>
              <a:rPr lang="de-DE" sz="800" dirty="0" smtClean="0">
                <a:cs typeface="Arial" charset="0"/>
              </a:rPr>
              <a:t>.</a:t>
            </a:r>
            <a:endParaRPr lang="en-US" sz="800" dirty="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1198258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93</Words>
  <Application>Microsoft Office PowerPoint</Application>
  <PresentationFormat>Bildschirmpräsentation (4:3)</PresentationFormat>
  <Paragraphs>13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Bernhard</dc:creator>
  <cp:lastModifiedBy>Bernhard</cp:lastModifiedBy>
  <cp:revision>66</cp:revision>
  <cp:lastPrinted>2014-06-16T12:27:47Z</cp:lastPrinted>
  <dcterms:created xsi:type="dcterms:W3CDTF">2014-01-30T08:05:57Z</dcterms:created>
  <dcterms:modified xsi:type="dcterms:W3CDTF">2015-03-26T08:12:41Z</dcterms:modified>
</cp:coreProperties>
</file>